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3" r:id="rId4"/>
    <p:sldId id="284" r:id="rId5"/>
    <p:sldId id="286" r:id="rId6"/>
    <p:sldId id="297" r:id="rId7"/>
    <p:sldId id="301" r:id="rId8"/>
    <p:sldId id="300" r:id="rId9"/>
    <p:sldId id="299" r:id="rId10"/>
    <p:sldId id="306" r:id="rId11"/>
    <p:sldId id="307" r:id="rId12"/>
    <p:sldId id="311" r:id="rId13"/>
    <p:sldId id="320" r:id="rId14"/>
    <p:sldId id="321" r:id="rId15"/>
    <p:sldId id="308" r:id="rId16"/>
    <p:sldId id="314" r:id="rId17"/>
    <p:sldId id="309" r:id="rId18"/>
    <p:sldId id="310" r:id="rId19"/>
    <p:sldId id="315" r:id="rId20"/>
    <p:sldId id="316" r:id="rId21"/>
    <p:sldId id="317" r:id="rId22"/>
    <p:sldId id="318" r:id="rId23"/>
    <p:sldId id="319" r:id="rId24"/>
    <p:sldId id="322" r:id="rId25"/>
    <p:sldId id="323" r:id="rId26"/>
    <p:sldId id="324" r:id="rId27"/>
    <p:sldId id="325" r:id="rId28"/>
    <p:sldId id="326" r:id="rId29"/>
    <p:sldId id="327" r:id="rId30"/>
    <p:sldId id="328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90872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LG42 IBS2.1 Oogsten, complexe machines.</a:t>
            </a:r>
          </a:p>
          <a:p>
            <a:r>
              <a:rPr lang="nl-NL" sz="4000" dirty="0" smtClean="0"/>
              <a:t>Bedrijfseconomie – les 2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Rentekosten.</a:t>
            </a:r>
          </a:p>
          <a:p>
            <a:pPr lvl="1"/>
            <a:r>
              <a:rPr lang="nl-NL" dirty="0" smtClean="0"/>
              <a:t>Geld lenen kost geld</a:t>
            </a:r>
          </a:p>
          <a:p>
            <a:pPr lvl="1"/>
            <a:r>
              <a:rPr lang="nl-NL" dirty="0" smtClean="0"/>
              <a:t>Eigen geld moet iets opleveren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6300192" cy="39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Rentekosten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/>
          <a:lstStyle/>
          <a:p>
            <a:pPr marL="0" indent="0">
              <a:buNone/>
            </a:pPr>
            <a:endParaRPr lang="nl-NL" u="sng" dirty="0" smtClean="0"/>
          </a:p>
          <a:p>
            <a:pPr marL="0" indent="0">
              <a:buNone/>
            </a:pPr>
            <a:r>
              <a:rPr lang="nl-NL" u="sng" dirty="0" smtClean="0"/>
              <a:t>Aanschafwaarde + Restwaarde</a:t>
            </a:r>
            <a:r>
              <a:rPr lang="nl-NL" dirty="0" smtClean="0"/>
              <a:t>     x de rentevoet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8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opdracht 13 t/m 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0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825322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32668"/>
            <a:ext cx="76295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Reparatie en onderhoud (5%)</a:t>
            </a:r>
          </a:p>
          <a:p>
            <a:r>
              <a:rPr lang="nl-NL" dirty="0" smtClean="0"/>
              <a:t>Arbeid eigen onderhoud (3%)</a:t>
            </a:r>
          </a:p>
          <a:p>
            <a:r>
              <a:rPr lang="nl-NL" dirty="0" smtClean="0"/>
              <a:t>Banden (?)</a:t>
            </a:r>
          </a:p>
          <a:p>
            <a:r>
              <a:rPr lang="nl-NL" dirty="0" smtClean="0"/>
              <a:t>Onroerend goed (1,6%)</a:t>
            </a:r>
          </a:p>
          <a:p>
            <a:r>
              <a:rPr lang="nl-NL" dirty="0" smtClean="0"/>
              <a:t>Verzekering (1,3%)</a:t>
            </a:r>
          </a:p>
          <a:p>
            <a:r>
              <a:rPr lang="nl-NL" dirty="0" smtClean="0"/>
              <a:t>Algemene kosten (2,1%)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81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Verzekering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95736" y="1340768"/>
            <a:ext cx="6635080" cy="4929411"/>
          </a:xfrm>
        </p:spPr>
        <p:txBody>
          <a:bodyPr>
            <a:normAutofit/>
          </a:bodyPr>
          <a:lstStyle/>
          <a:p>
            <a:r>
              <a:rPr lang="nl-NL" dirty="0" smtClean="0"/>
              <a:t>WA (1%)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WA+brand</a:t>
            </a:r>
            <a:r>
              <a:rPr lang="nl-NL" dirty="0" smtClean="0"/>
              <a:t> (1,5%)</a:t>
            </a:r>
          </a:p>
          <a:p>
            <a:pPr lvl="1"/>
            <a:r>
              <a:rPr lang="nl-NL" dirty="0" smtClean="0"/>
              <a:t>Beperkt casco</a:t>
            </a:r>
          </a:p>
          <a:p>
            <a:endParaRPr lang="nl-NL" dirty="0"/>
          </a:p>
          <a:p>
            <a:r>
              <a:rPr lang="nl-NL" dirty="0" smtClean="0"/>
              <a:t>WA+ brand en diefstal (1,7%)</a:t>
            </a:r>
          </a:p>
          <a:p>
            <a:pPr lvl="1"/>
            <a:r>
              <a:rPr lang="nl-NL" dirty="0" smtClean="0"/>
              <a:t>Beperkt casco</a:t>
            </a:r>
          </a:p>
          <a:p>
            <a:endParaRPr lang="nl-NL" dirty="0"/>
          </a:p>
          <a:p>
            <a:r>
              <a:rPr lang="nl-NL" dirty="0" smtClean="0"/>
              <a:t>Allrisk / Casco (2,1%)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Totale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Totale vaste kosten per jaar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195736" y="1930002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Afschrijving per jaar</a:t>
            </a:r>
          </a:p>
          <a:p>
            <a:r>
              <a:rPr lang="nl-NL" dirty="0" smtClean="0"/>
              <a:t>Gemiddelde rentekosten per jaar</a:t>
            </a:r>
            <a:endParaRPr lang="nl-NL" dirty="0"/>
          </a:p>
          <a:p>
            <a:r>
              <a:rPr lang="nl-NL" dirty="0" smtClean="0"/>
              <a:t>Reparatie </a:t>
            </a:r>
            <a:r>
              <a:rPr lang="nl-NL" dirty="0"/>
              <a:t>en </a:t>
            </a:r>
            <a:r>
              <a:rPr lang="nl-NL" dirty="0" smtClean="0"/>
              <a:t>onderhoud</a:t>
            </a:r>
            <a:endParaRPr lang="nl-NL" dirty="0"/>
          </a:p>
          <a:p>
            <a:r>
              <a:rPr lang="nl-NL" dirty="0" smtClean="0"/>
              <a:t>Banden</a:t>
            </a:r>
            <a:endParaRPr lang="nl-NL" dirty="0"/>
          </a:p>
          <a:p>
            <a:r>
              <a:rPr lang="nl-NL" dirty="0"/>
              <a:t>Arbeid eigen </a:t>
            </a:r>
            <a:r>
              <a:rPr lang="nl-NL" dirty="0" smtClean="0"/>
              <a:t>onderhoud</a:t>
            </a:r>
            <a:endParaRPr lang="nl-NL" dirty="0"/>
          </a:p>
          <a:p>
            <a:r>
              <a:rPr lang="nl-NL" dirty="0"/>
              <a:t>Onroerend goed </a:t>
            </a:r>
          </a:p>
          <a:p>
            <a:r>
              <a:rPr lang="nl-NL" dirty="0" smtClean="0"/>
              <a:t>Verzekering</a:t>
            </a:r>
            <a:endParaRPr lang="nl-NL" dirty="0"/>
          </a:p>
          <a:p>
            <a:r>
              <a:rPr lang="nl-NL" u="sng" dirty="0"/>
              <a:t>Algemene kosten </a:t>
            </a:r>
            <a:r>
              <a:rPr lang="nl-NL" u="sng" dirty="0" smtClean="0"/>
              <a:t>                                                +</a:t>
            </a:r>
          </a:p>
          <a:p>
            <a:r>
              <a:rPr lang="nl-NL" dirty="0" smtClean="0"/>
              <a:t>Totale vaste 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8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Totale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Totale vaste kosten per uur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Gebruiksuren.</a:t>
            </a:r>
          </a:p>
          <a:p>
            <a:pPr marL="0" indent="0">
              <a:buNone/>
            </a:pPr>
            <a:r>
              <a:rPr lang="nl-NL" dirty="0" smtClean="0"/>
              <a:t>Hoeveel uur wordt een machine aan de klant verkocht. </a:t>
            </a:r>
          </a:p>
          <a:p>
            <a:pPr marL="0" indent="0">
              <a:buNone/>
            </a:pPr>
            <a:r>
              <a:rPr lang="nl-NL" dirty="0" smtClean="0"/>
              <a:t>Let op: niet altijd worden alle uren doorberekend.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Totale vaste kosten / gebruiksuren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5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Variabele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Brandstof</a:t>
            </a:r>
          </a:p>
          <a:p>
            <a:r>
              <a:rPr lang="nl-NL" dirty="0" smtClean="0"/>
              <a:t>Smeermiddelen</a:t>
            </a:r>
          </a:p>
          <a:p>
            <a:r>
              <a:rPr lang="nl-NL" dirty="0" smtClean="0"/>
              <a:t>Arbeid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59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Aanwezigheidsregistratie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83032"/>
            <a:ext cx="46767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Brandstof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hangt het verbruik van een trekker of machine van af?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2896"/>
            <a:ext cx="5913660" cy="39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Brandstof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Gemiddelde schatting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Aantal </a:t>
            </a:r>
            <a:r>
              <a:rPr lang="nl-NL" u="sng" dirty="0" err="1" smtClean="0"/>
              <a:t>Kw</a:t>
            </a:r>
            <a:r>
              <a:rPr lang="nl-NL" u="sng" dirty="0" smtClean="0"/>
              <a:t> x </a:t>
            </a:r>
            <a:r>
              <a:rPr lang="nl-NL" u="sng" dirty="0" err="1" smtClean="0"/>
              <a:t>belastingspercentage</a:t>
            </a:r>
            <a:endParaRPr lang="nl-NL" u="sng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       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Trekker 2-wielaangedreven: 60%</a:t>
            </a:r>
          </a:p>
          <a:p>
            <a:pPr marL="0" indent="0">
              <a:buNone/>
            </a:pPr>
            <a:r>
              <a:rPr lang="nl-NL" dirty="0" smtClean="0"/>
              <a:t>Trekker 4-wielaangedreven: 70%</a:t>
            </a:r>
          </a:p>
          <a:p>
            <a:pPr marL="0" indent="0">
              <a:buNone/>
            </a:pPr>
            <a:r>
              <a:rPr lang="nl-NL" dirty="0" smtClean="0"/>
              <a:t>Zelfrijder: 80%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Alleen gebruiken als je het zelf niet weet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6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Smeermiddelen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oliën en vetten wordt meestal 10% van de kosten aan diesel gerekend.</a:t>
            </a:r>
          </a:p>
          <a:p>
            <a:endParaRPr lang="nl-NL" dirty="0"/>
          </a:p>
          <a:p>
            <a:r>
              <a:rPr lang="nl-NL" dirty="0" smtClean="0"/>
              <a:t>Ook hier: als je een preciezer getal hebt is dat beter!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3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de opgaven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18 t/m  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9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414462"/>
            <a:ext cx="74390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2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600075"/>
            <a:ext cx="72771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01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404937"/>
            <a:ext cx="71913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92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de opgaven t/m 29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693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304800"/>
            <a:ext cx="64103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7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614362"/>
            <a:ext cx="63341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Tariefberekening</a:t>
            </a:r>
            <a:br>
              <a:rPr lang="nl-NL" dirty="0" smtClean="0"/>
            </a:br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95387"/>
            <a:ext cx="68199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10269"/>
            <a:ext cx="75723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Kostprijs</a:t>
            </a:r>
          </a:p>
          <a:p>
            <a:r>
              <a:rPr lang="nl-NL" dirty="0" smtClean="0"/>
              <a:t>Concurrentie</a:t>
            </a:r>
          </a:p>
          <a:p>
            <a:r>
              <a:rPr lang="nl-NL" dirty="0" smtClean="0"/>
              <a:t>Hoeveelheid werk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Grote verschillen tussen regio’s</a:t>
            </a:r>
          </a:p>
          <a:p>
            <a:r>
              <a:rPr lang="nl-NL" dirty="0" smtClean="0"/>
              <a:t>Verschillen tussen bedrijven</a:t>
            </a:r>
          </a:p>
          <a:p>
            <a:r>
              <a:rPr lang="nl-NL" dirty="0" smtClean="0"/>
              <a:t>Zelfs verschillen tussen klanten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kosten heeft een machine?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endParaRPr lang="nl-NL" dirty="0"/>
          </a:p>
          <a:p>
            <a:r>
              <a:rPr lang="nl-NL" dirty="0" smtClean="0"/>
              <a:t>Kunnen we een onderverdeling maken?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6528" y="80628"/>
            <a:ext cx="7005464" cy="648072"/>
          </a:xfrm>
        </p:spPr>
        <p:txBody>
          <a:bodyPr/>
          <a:lstStyle/>
          <a:p>
            <a:r>
              <a:rPr lang="nl-NL" dirty="0" smtClean="0"/>
              <a:t>Waardevermindering productiemiddelen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709300"/>
            <a:ext cx="6635080" cy="4929411"/>
          </a:xfrm>
        </p:spPr>
        <p:txBody>
          <a:bodyPr/>
          <a:lstStyle/>
          <a:p>
            <a:r>
              <a:rPr lang="nl-NL" dirty="0" smtClean="0"/>
              <a:t>Gebruik (of juist niet)</a:t>
            </a:r>
          </a:p>
          <a:p>
            <a:r>
              <a:rPr lang="nl-NL" dirty="0" smtClean="0"/>
              <a:t>Slijtage</a:t>
            </a:r>
          </a:p>
          <a:p>
            <a:r>
              <a:rPr lang="nl-NL" dirty="0" smtClean="0"/>
              <a:t>Modernere machines</a:t>
            </a:r>
          </a:p>
          <a:p>
            <a:r>
              <a:rPr lang="nl-NL" dirty="0" smtClean="0"/>
              <a:t>Lineaire afschrijving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6300192" cy="39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16767"/>
            <a:ext cx="6635080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Degressief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88641"/>
            <a:ext cx="4927476" cy="31526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" y="3485328"/>
            <a:ext cx="5210904" cy="32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Aanschafwaarde</a:t>
            </a:r>
          </a:p>
          <a:p>
            <a:r>
              <a:rPr lang="nl-NL" dirty="0" smtClean="0"/>
              <a:t>Vervangingswaarde</a:t>
            </a:r>
          </a:p>
          <a:p>
            <a:r>
              <a:rPr lang="nl-NL" dirty="0" smtClean="0"/>
              <a:t>Boekwaarde</a:t>
            </a:r>
          </a:p>
          <a:p>
            <a:r>
              <a:rPr lang="nl-NL" dirty="0" smtClean="0"/>
              <a:t>Restwaarde</a:t>
            </a:r>
          </a:p>
          <a:p>
            <a:r>
              <a:rPr lang="nl-NL" dirty="0" smtClean="0"/>
              <a:t>(economische) levensduur.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493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manieren van afschrijven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4005064"/>
            <a:ext cx="6635080" cy="492941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60240" y="1372589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nl-NL" sz="3600" u="sng" dirty="0" smtClean="0"/>
              <a:t>Vervangingswaarde </a:t>
            </a:r>
            <a:r>
              <a:rPr lang="nl-NL" sz="3600" u="sng" dirty="0"/>
              <a:t>– restwaarde</a:t>
            </a:r>
            <a:endParaRPr lang="nl-NL" sz="3600" dirty="0"/>
          </a:p>
          <a:p>
            <a:r>
              <a:rPr lang="nl-NL" sz="3600" dirty="0"/>
              <a:t>	Economische levensduur</a:t>
            </a:r>
          </a:p>
          <a:p>
            <a:r>
              <a:rPr lang="nl-NL" sz="3600" dirty="0"/>
              <a:t>2. Vast percentage van de </a:t>
            </a:r>
            <a:r>
              <a:rPr lang="nl-NL" sz="3600" dirty="0" smtClean="0"/>
              <a:t>vervangingswaarde</a:t>
            </a:r>
            <a:endParaRPr lang="nl-NL" sz="3600" dirty="0"/>
          </a:p>
          <a:p>
            <a:r>
              <a:rPr lang="nl-NL" sz="3600" dirty="0"/>
              <a:t>3. Vast percentage van de boekwaarde</a:t>
            </a:r>
          </a:p>
        </p:txBody>
      </p:sp>
    </p:spTree>
    <p:extLst>
      <p:ext uri="{BB962C8B-B14F-4D97-AF65-F5344CB8AC3E}">
        <p14:creationId xmlns:p14="http://schemas.microsoft.com/office/powerpoint/2010/main" val="24782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298</Words>
  <Application>Microsoft Office PowerPoint</Application>
  <PresentationFormat>Diavoorstelling (4:3)</PresentationFormat>
  <Paragraphs>103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3" baseType="lpstr">
      <vt:lpstr>Arial</vt:lpstr>
      <vt:lpstr>Calibri</vt:lpstr>
      <vt:lpstr>Kantoorthema</vt:lpstr>
      <vt:lpstr>PowerPoint-presentatie</vt:lpstr>
      <vt:lpstr>Aanwezigheidsregistratie</vt:lpstr>
      <vt:lpstr>1. Tariefberekening Welk tarief vraag je aan de klant?</vt:lpstr>
      <vt:lpstr>Welk tarief vraag je aan de klant?</vt:lpstr>
      <vt:lpstr>Welke kosten heeft een machine?</vt:lpstr>
      <vt:lpstr>Waardevermindering productiemiddelen</vt:lpstr>
      <vt:lpstr>PowerPoint-presentatie</vt:lpstr>
      <vt:lpstr>PowerPoint-presentatie</vt:lpstr>
      <vt:lpstr>3 manieren van afschrijven</vt:lpstr>
      <vt:lpstr>Overige kosten</vt:lpstr>
      <vt:lpstr>Rentekosten</vt:lpstr>
      <vt:lpstr>Opdrachten</vt:lpstr>
      <vt:lpstr>PowerPoint-presentatie</vt:lpstr>
      <vt:lpstr>PowerPoint-presentatie</vt:lpstr>
      <vt:lpstr>Overige vaste kosten</vt:lpstr>
      <vt:lpstr>Verzekering</vt:lpstr>
      <vt:lpstr>Totale vaste kosten</vt:lpstr>
      <vt:lpstr>Totale vaste kosten</vt:lpstr>
      <vt:lpstr>Variabele kosten</vt:lpstr>
      <vt:lpstr>Brandstof</vt:lpstr>
      <vt:lpstr>Brandstof</vt:lpstr>
      <vt:lpstr>Smeermiddelen</vt:lpstr>
      <vt:lpstr>Maak de opgaven</vt:lpstr>
      <vt:lpstr>PowerPoint-presentatie</vt:lpstr>
      <vt:lpstr>PowerPoint-presentatie</vt:lpstr>
      <vt:lpstr>PowerPoint-presentatie</vt:lpstr>
      <vt:lpstr>Vervolg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48</cp:revision>
  <dcterms:created xsi:type="dcterms:W3CDTF">2013-11-15T15:05:42Z</dcterms:created>
  <dcterms:modified xsi:type="dcterms:W3CDTF">2017-09-12T12:14:16Z</dcterms:modified>
</cp:coreProperties>
</file>